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4"/>
  </p:sldMasterIdLst>
  <p:notesMasterIdLst>
    <p:notesMasterId r:id="rId13"/>
  </p:notesMasterIdLst>
  <p:sldIdLst>
    <p:sldId id="327" r:id="rId5"/>
    <p:sldId id="329" r:id="rId6"/>
    <p:sldId id="316" r:id="rId7"/>
    <p:sldId id="317" r:id="rId8"/>
    <p:sldId id="324" r:id="rId9"/>
    <p:sldId id="326" r:id="rId10"/>
    <p:sldId id="331" r:id="rId11"/>
    <p:sldId id="330" r:id="rId1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4BDF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2E0452-750D-4C37-BFC9-FBE7008BE2E6}" v="14" dt="2020-03-03T13:00:34.4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72" d="100"/>
          <a:sy n="72" d="100"/>
        </p:scale>
        <p:origin x="7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3C2E0452-750D-4C37-BFC9-FBE7008BE2E6}"/>
    <pc:docChg chg="custSel addSld modSld sldOrd">
      <pc:chgData name="Bijnen, JAM (Johan)" userId="26a08f2c-01df-42fd-8b2e-f6be77dec936" providerId="ADAL" clId="{3C2E0452-750D-4C37-BFC9-FBE7008BE2E6}" dt="2020-03-05T12:28:41.304" v="484"/>
      <pc:docMkLst>
        <pc:docMk/>
      </pc:docMkLst>
      <pc:sldChg chg="modSp add mod modAnim">
        <pc:chgData name="Bijnen, JAM (Johan)" userId="26a08f2c-01df-42fd-8b2e-f6be77dec936" providerId="ADAL" clId="{3C2E0452-750D-4C37-BFC9-FBE7008BE2E6}" dt="2020-03-05T09:12:49.630" v="44" actId="20577"/>
        <pc:sldMkLst>
          <pc:docMk/>
          <pc:sldMk cId="2125427143" sldId="330"/>
        </pc:sldMkLst>
        <pc:spChg chg="mod">
          <ac:chgData name="Bijnen, JAM (Johan)" userId="26a08f2c-01df-42fd-8b2e-f6be77dec936" providerId="ADAL" clId="{3C2E0452-750D-4C37-BFC9-FBE7008BE2E6}" dt="2020-03-05T09:12:49.630" v="44" actId="20577"/>
          <ac:spMkLst>
            <pc:docMk/>
            <pc:sldMk cId="2125427143" sldId="330"/>
            <ac:spMk id="11268" creationId="{00000000-0000-0000-0000-000000000000}"/>
          </ac:spMkLst>
        </pc:spChg>
        <pc:spChg chg="mod">
          <ac:chgData name="Bijnen, JAM (Johan)" userId="26a08f2c-01df-42fd-8b2e-f6be77dec936" providerId="ADAL" clId="{3C2E0452-750D-4C37-BFC9-FBE7008BE2E6}" dt="2020-03-03T12:39:02.693" v="21" actId="20577"/>
          <ac:spMkLst>
            <pc:docMk/>
            <pc:sldMk cId="2125427143" sldId="330"/>
            <ac:spMk id="49154" creationId="{00000000-0000-0000-0000-000000000000}"/>
          </ac:spMkLst>
        </pc:spChg>
      </pc:sldChg>
      <pc:sldChg chg="addSp modSp add mod ord modAnim">
        <pc:chgData name="Bijnen, JAM (Johan)" userId="26a08f2c-01df-42fd-8b2e-f6be77dec936" providerId="ADAL" clId="{3C2E0452-750D-4C37-BFC9-FBE7008BE2E6}" dt="2020-03-05T12:28:41.304" v="484"/>
        <pc:sldMkLst>
          <pc:docMk/>
          <pc:sldMk cId="242352288" sldId="331"/>
        </pc:sldMkLst>
        <pc:spChg chg="add mod">
          <ac:chgData name="Bijnen, JAM (Johan)" userId="26a08f2c-01df-42fd-8b2e-f6be77dec936" providerId="ADAL" clId="{3C2E0452-750D-4C37-BFC9-FBE7008BE2E6}" dt="2020-03-05T12:28:11.234" v="478" actId="1076"/>
          <ac:spMkLst>
            <pc:docMk/>
            <pc:sldMk cId="242352288" sldId="331"/>
            <ac:spMk id="2" creationId="{4AD20406-857B-468F-9633-F722DEE61898}"/>
          </ac:spMkLst>
        </pc:spChg>
        <pc:spChg chg="mod">
          <ac:chgData name="Bijnen, JAM (Johan)" userId="26a08f2c-01df-42fd-8b2e-f6be77dec936" providerId="ADAL" clId="{3C2E0452-750D-4C37-BFC9-FBE7008BE2E6}" dt="2020-03-05T12:28:19.189" v="480" actId="6549"/>
          <ac:spMkLst>
            <pc:docMk/>
            <pc:sldMk cId="242352288" sldId="331"/>
            <ac:spMk id="11268" creationId="{00000000-0000-0000-0000-000000000000}"/>
          </ac:spMkLst>
        </pc:spChg>
        <pc:spChg chg="mod">
          <ac:chgData name="Bijnen, JAM (Johan)" userId="26a08f2c-01df-42fd-8b2e-f6be77dec936" providerId="ADAL" clId="{3C2E0452-750D-4C37-BFC9-FBE7008BE2E6}" dt="2020-03-05T12:09:22.029" v="65" actId="20577"/>
          <ac:spMkLst>
            <pc:docMk/>
            <pc:sldMk cId="242352288" sldId="331"/>
            <ac:spMk id="122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198357-6A9D-43FB-883B-5C8F8811339C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1641227-D3C5-4803-8315-4B99732750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70804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7412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77E69A2B-7F9F-4DBD-925E-51874528FBF4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9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843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68CF2117-8E28-468F-B911-6D1DDD522D1F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4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670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11AFF4A-3462-4382-B687-3A4F03850CC2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5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350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5018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234AD27-06F6-4441-94F5-121DA4FEA80F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42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1946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C11AFF4A-3462-4382-B687-3A4F03850CC2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679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altLang="nl-NL"/>
          </a:p>
        </p:txBody>
      </p:sp>
      <p:sp>
        <p:nvSpPr>
          <p:cNvPr id="50180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E234AD27-06F6-4441-94F5-121DA4FEA80F}" type="slidenum">
              <a:rPr lang="nl-NL" altLang="nl-NL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nl-NL" altLang="nl-NL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1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424C7-E7BC-4D6A-A1E7-E321B921DFB1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9738BF-077F-4C75-9BCC-CF967F88B55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72565912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4CB43-86F2-44A2-B3B3-99293D27718C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FFFA-5CF7-4747-B28D-9072B5A6ACF7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88926635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6A220-E5B7-429B-8404-91CE0CF0603D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DDA68A-CFAF-4686-9A88-0FE09965659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290053462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5F648-737E-44FE-83E2-2BEA6F51BA37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3209A-99E2-4A34-A088-159AD1C008F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5231747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07E6E-D273-47D7-9241-2FFE71AFDD98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9FDD3-FFE2-4DE9-AEC3-AB180F899D25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34657056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54C3D-9FB0-4A91-A8BD-46E561FC39B1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EF23B-F511-4835-8309-DB45BFCA168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50262654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118CF-2325-4CCA-9B54-F90268E95876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9406D4-7C28-4C61-AA78-28D1A2A6A13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36114850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5ABE-612E-49D9-8143-134F57588387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454F28-4286-4870-8568-2449516B6D8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6165302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DE28D6-03DD-4051-9E51-22D18672D19A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B27F4-EDF0-43F5-BC8D-7E548878601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55714070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0DF36-922C-4D6F-8090-EFA12FC719E5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6E32FB-8026-467D-906F-215FB9E8638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3787880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B0ECE-A112-420F-BB21-22C2E937A88D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BCAC8-80B1-46D7-904F-8EF8D747AFC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04085565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E5F9D61-F4BF-4963-9874-145C390B6A01}" type="datetimeFigureOut">
              <a:rPr lang="nl-NL"/>
              <a:pPr>
                <a:defRPr/>
              </a:pPr>
              <a:t>4-3-2020</a:t>
            </a:fld>
            <a:endParaRPr lang="nl-NL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95CE6A-6B18-4218-B3F8-1CB9B14E9A53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19" r:id="rId2"/>
    <p:sldLayoutId id="2147483818" r:id="rId3"/>
    <p:sldLayoutId id="2147483817" r:id="rId4"/>
    <p:sldLayoutId id="2147483816" r:id="rId5"/>
    <p:sldLayoutId id="2147483815" r:id="rId6"/>
    <p:sldLayoutId id="2147483814" r:id="rId7"/>
    <p:sldLayoutId id="2147483813" r:id="rId8"/>
    <p:sldLayoutId id="2147483812" r:id="rId9"/>
    <p:sldLayoutId id="2147483811" r:id="rId10"/>
    <p:sldLayoutId id="2147483810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altLang="nl-NL" sz="4000">
                <a:solidFill>
                  <a:srgbClr val="54BDF2"/>
                </a:solidFill>
              </a:rPr>
              <a:t>4.2 </a:t>
            </a:r>
            <a:r>
              <a:rPr lang="nl-NL" altLang="nl-NL" sz="4000" dirty="0">
                <a:solidFill>
                  <a:srgbClr val="54BDF2"/>
                </a:solidFill>
              </a:rPr>
              <a:t>Woon je verzekerd?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</a:t>
            </a:r>
            <a:r>
              <a:rPr lang="nl-NL" altLang="nl-NL" dirty="0">
                <a:cs typeface="Arial" panose="020B0604020202020204" pitchFamily="34" charset="0"/>
              </a:rPr>
              <a:t>:</a:t>
            </a:r>
          </a:p>
          <a:p>
            <a:r>
              <a:rPr lang="nl-NL" dirty="0"/>
              <a:t>hoe een inboedelverzekering werkt</a:t>
            </a:r>
          </a:p>
          <a:p>
            <a:r>
              <a:rPr lang="nl-NL" dirty="0"/>
              <a:t>wat een opstalverzekering is</a:t>
            </a:r>
          </a:p>
          <a:p>
            <a:r>
              <a:rPr lang="nl-NL" dirty="0"/>
              <a:t>wat de gevolgen zijn als je </a:t>
            </a:r>
          </a:p>
          <a:p>
            <a:pPr marL="0" indent="0">
              <a:buNone/>
            </a:pPr>
            <a:r>
              <a:rPr lang="nl-NL" dirty="0"/>
              <a:t>   onderverzekerd bent</a:t>
            </a:r>
            <a:endParaRPr lang="nl-NL" altLang="nl-NL" dirty="0"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196998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altLang="nl-NL" sz="4000">
                <a:solidFill>
                  <a:srgbClr val="54BDF2"/>
                </a:solidFill>
              </a:rPr>
              <a:t>4.2 </a:t>
            </a:r>
            <a:r>
              <a:rPr lang="nl-NL" altLang="nl-NL" sz="4000" dirty="0">
                <a:solidFill>
                  <a:srgbClr val="54BDF2"/>
                </a:solidFill>
              </a:rPr>
              <a:t>Woon je verzekerd?</a:t>
            </a:r>
            <a:endParaRPr lang="nl-NL" altLang="nl-NL" sz="4000" dirty="0">
              <a:solidFill>
                <a:srgbClr val="54BDF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222" y="1700808"/>
            <a:ext cx="4669556" cy="3037079"/>
          </a:xfrm>
        </p:spPr>
      </p:pic>
    </p:spTree>
    <p:extLst>
      <p:ext uri="{BB962C8B-B14F-4D97-AF65-F5344CB8AC3E}">
        <p14:creationId xmlns:p14="http://schemas.microsoft.com/office/powerpoint/2010/main" val="3547108237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Inboedelverzekering</a:t>
            </a:r>
          </a:p>
        </p:txBody>
      </p:sp>
      <p:sp>
        <p:nvSpPr>
          <p:cNvPr id="10244" name="Tekstvak 10"/>
          <p:cNvSpPr txBox="1">
            <a:spLocks noChangeArrowheads="1"/>
          </p:cNvSpPr>
          <p:nvPr/>
        </p:nvSpPr>
        <p:spPr bwMode="auto">
          <a:xfrm>
            <a:off x="827088" y="2852738"/>
            <a:ext cx="7921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0246" name="Rechthoek 9"/>
          <p:cNvSpPr>
            <a:spLocks noChangeArrowheads="1"/>
          </p:cNvSpPr>
          <p:nvPr/>
        </p:nvSpPr>
        <p:spPr bwMode="auto">
          <a:xfrm>
            <a:off x="827088" y="1773238"/>
            <a:ext cx="7705352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Een inboedelverzekering dekt de schade die je door inbraak, brand of wateroverlast hebt aan de spullen in je huis.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Meubels, elektronische apparaten, sieraden, kleding etc. zijn verzekerd tegen </a:t>
            </a:r>
            <a:r>
              <a:rPr lang="nl-NL" altLang="nl-NL" sz="2800" i="1" dirty="0"/>
              <a:t>nieuwwaarde</a:t>
            </a:r>
            <a:r>
              <a:rPr lang="nl-NL" altLang="nl-NL" sz="2800" dirty="0"/>
              <a:t>. Dat is de waarde die nodig is om dezelfde spullen opnieuw aan te schaffen.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82637" y="1846262"/>
            <a:ext cx="770572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/>
              <a:t>Een opstalverzekering of woonhuisverzekering is een verzekering tegen brand- of stormschade aan het huis zelf.</a:t>
            </a:r>
          </a:p>
          <a:p>
            <a:pPr eaLnBrk="1" hangingPunct="1"/>
            <a:endParaRPr lang="nl-NL" altLang="nl-NL" sz="2800" dirty="0"/>
          </a:p>
          <a:p>
            <a:pPr eaLnBrk="1" hangingPunct="1"/>
            <a:r>
              <a:rPr lang="nl-NL" altLang="nl-NL" sz="2800" dirty="0"/>
              <a:t>Het bedrag waarvoor je verzekerd bent is de </a:t>
            </a:r>
            <a:r>
              <a:rPr lang="nl-NL" altLang="nl-NL" sz="2800" i="1" dirty="0"/>
              <a:t>herbouwwaarde</a:t>
            </a:r>
            <a:r>
              <a:rPr lang="nl-NL" altLang="nl-NL" sz="2800" dirty="0"/>
              <a:t>. Dit is het bedrag dat nodig is om een volledig verwoest huis opnieuw op te bouwen.</a:t>
            </a:r>
          </a:p>
          <a:p>
            <a:pPr eaLnBrk="1" hangingPunct="1"/>
            <a:r>
              <a:rPr lang="nl-NL" altLang="nl-NL" sz="2800" dirty="0"/>
              <a:t>Herbouwwaarde is </a:t>
            </a:r>
            <a:r>
              <a:rPr lang="nl-NL" altLang="nl-NL" sz="2800" b="1" dirty="0"/>
              <a:t>niet</a:t>
            </a:r>
            <a:r>
              <a:rPr lang="nl-NL" altLang="nl-NL" sz="2800" dirty="0"/>
              <a:t> hetzelfde als de verkoopwaarde van de woning.</a:t>
            </a:r>
          </a:p>
        </p:txBody>
      </p:sp>
      <p:sp>
        <p:nvSpPr>
          <p:cNvPr id="11269" name="Tekstvak 11"/>
          <p:cNvSpPr txBox="1">
            <a:spLocks noChangeArrowheads="1"/>
          </p:cNvSpPr>
          <p:nvPr/>
        </p:nvSpPr>
        <p:spPr bwMode="auto">
          <a:xfrm>
            <a:off x="5364163" y="2852738"/>
            <a:ext cx="3779837" cy="106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nl-NL" altLang="nl-NL" sz="1800"/>
          </a:p>
          <a:p>
            <a:pPr eaLnBrk="1" hangingPunct="1"/>
            <a:endParaRPr lang="nl-NL" altLang="nl-NL" sz="2800">
              <a:latin typeface="Corbel" panose="020B0503020204020204" pitchFamily="34" charset="0"/>
            </a:endParaRPr>
          </a:p>
          <a:p>
            <a:pPr eaLnBrk="1" hangingPunct="1"/>
            <a:endParaRPr lang="nl-NL" altLang="nl-NL" sz="1800">
              <a:latin typeface="Corbel" panose="020B0503020204020204" pitchFamily="34" charset="0"/>
            </a:endParaRPr>
          </a:p>
        </p:txBody>
      </p:sp>
      <p:sp>
        <p:nvSpPr>
          <p:cNvPr id="11271" name="Titel 1"/>
          <p:cNvSpPr>
            <a:spLocks/>
          </p:cNvSpPr>
          <p:nvPr/>
        </p:nvSpPr>
        <p:spPr bwMode="auto">
          <a:xfrm>
            <a:off x="395536" y="52936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Opstalverzekering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493712" y="560388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Onderverzekerd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755650" y="1989138"/>
            <a:ext cx="77057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altLang="nl-NL" sz="2800" dirty="0"/>
              <a:t>Als de verzekerde waarde van je inboedel of woning lager is dan </a:t>
            </a:r>
            <a:r>
              <a:rPr lang="nl-NL" sz="2800" dirty="0"/>
              <a:t>de werkelijke waarde ervan, ben je </a:t>
            </a:r>
            <a:r>
              <a:rPr lang="nl-NL" sz="2800" i="1" dirty="0"/>
              <a:t>onderverzekerd</a:t>
            </a:r>
            <a:r>
              <a:rPr lang="nl-NL" sz="2800" dirty="0"/>
              <a:t>. </a:t>
            </a:r>
          </a:p>
          <a:p>
            <a:r>
              <a:rPr lang="nl-NL" sz="2800" dirty="0"/>
              <a:t>Je krijgt minder schadevergoeding dan de schade die je hebt geleden. </a:t>
            </a: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 idx="4294967295"/>
          </p:nvPr>
        </p:nvSpPr>
        <p:spPr>
          <a:xfrm>
            <a:off x="493712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 err="1">
                <a:solidFill>
                  <a:srgbClr val="54BDF2"/>
                </a:solidFill>
              </a:rPr>
              <a:t>Oververzekerd</a:t>
            </a:r>
            <a:endParaRPr lang="nl-NL" altLang="nl-NL" sz="3600" dirty="0">
              <a:solidFill>
                <a:srgbClr val="54BDF2"/>
              </a:solidFill>
            </a:endParaRP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807789" y="1844675"/>
            <a:ext cx="770572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nl-NL" sz="2800" dirty="0">
                <a:latin typeface="+mn-lt"/>
              </a:rPr>
              <a:t>Als een huis of inboedel </a:t>
            </a:r>
            <a:r>
              <a:rPr lang="nl-NL" altLang="nl-NL" sz="2800" i="1" dirty="0" err="1">
                <a:latin typeface="+mn-lt"/>
              </a:rPr>
              <a:t>oververzekerd</a:t>
            </a:r>
            <a:r>
              <a:rPr lang="nl-NL" altLang="nl-NL" sz="2800" dirty="0">
                <a:latin typeface="+mn-lt"/>
              </a:rPr>
              <a:t> is, is de werkelijke waarde van de inboedel of woning lager dan de verzekerde waarde. </a:t>
            </a:r>
            <a:br>
              <a:rPr lang="nl-NL" altLang="nl-NL" sz="2800" dirty="0">
                <a:latin typeface="+mn-lt"/>
              </a:rPr>
            </a:br>
            <a:r>
              <a:rPr lang="nl-NL" altLang="nl-NL" sz="2800" dirty="0">
                <a:latin typeface="+mn-lt"/>
              </a:rPr>
              <a:t>De verzekeraar betaalt dan het volledige schadebedrag uit maar niet meer. </a:t>
            </a:r>
          </a:p>
          <a:p>
            <a:endParaRPr lang="nl-NL" sz="2800" dirty="0">
              <a:latin typeface="+mn-lt"/>
            </a:endParaRPr>
          </a:p>
          <a:p>
            <a:r>
              <a:rPr lang="nl-NL" sz="2800" i="1" dirty="0">
                <a:latin typeface="+mn-lt"/>
              </a:rPr>
              <a:t>Oververzekeren </a:t>
            </a:r>
            <a:r>
              <a:rPr lang="nl-NL" sz="2800" dirty="0">
                <a:latin typeface="+mn-lt"/>
              </a:rPr>
              <a:t>heeft geen zin. Je betaalt dan meer premie, maar je krijgt nooit meer vergoed dan de geleden schade.</a:t>
            </a:r>
            <a:endParaRPr lang="nl-NL" altLang="nl-NL" sz="2800" dirty="0">
              <a:latin typeface="+mn-lt"/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 idx="4294967295"/>
          </p:nvPr>
        </p:nvSpPr>
        <p:spPr>
          <a:xfrm>
            <a:off x="493712" y="560388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Premie berekenen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683568" y="1320730"/>
            <a:ext cx="82296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altLang="nl-NL" dirty="0"/>
              <a:t>De premie die je voor een inboedel- en opstalverzekering moet betalen wordt vaak als volgt bepaald:</a:t>
            </a:r>
            <a:br>
              <a:rPr lang="nl-NL" altLang="nl-NL" dirty="0"/>
            </a:br>
            <a:endParaRPr lang="nl-NL" altLang="nl-NL" dirty="0"/>
          </a:p>
          <a:p>
            <a:r>
              <a:rPr lang="nl-NL" altLang="nl-NL" dirty="0"/>
              <a:t>Je betaalt een bedrag per € 1.000,- verzekerd bedrag</a:t>
            </a:r>
            <a:br>
              <a:rPr lang="nl-NL" altLang="nl-NL" dirty="0"/>
            </a:br>
            <a:br>
              <a:rPr lang="nl-NL" altLang="nl-NL" dirty="0"/>
            </a:br>
            <a:r>
              <a:rPr lang="nl-NL" altLang="nl-NL" dirty="0"/>
              <a:t>Voorbeeld:</a:t>
            </a:r>
            <a:br>
              <a:rPr lang="nl-NL" altLang="nl-NL" dirty="0"/>
            </a:br>
            <a:r>
              <a:rPr lang="nl-NL" altLang="nl-NL" dirty="0"/>
              <a:t>Je verzekert je inboedel voor € 80.000,-.</a:t>
            </a:r>
            <a:br>
              <a:rPr lang="nl-NL" altLang="nl-NL" dirty="0"/>
            </a:br>
            <a:r>
              <a:rPr lang="nl-NL" altLang="nl-NL" dirty="0"/>
              <a:t>De jaarpremie is € 1,20 per € 1.000,- verzekerd bedrag</a:t>
            </a:r>
            <a:br>
              <a:rPr lang="nl-NL" altLang="nl-NL" dirty="0"/>
            </a:br>
            <a:r>
              <a:rPr lang="nl-NL" altLang="nl-NL" dirty="0"/>
              <a:t>Wat is de jaarpremie?</a:t>
            </a:r>
            <a:endParaRPr lang="nl-NL" sz="2800" dirty="0"/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AD20406-857B-468F-9633-F722DEE61898}"/>
              </a:ext>
            </a:extLst>
          </p:cNvPr>
          <p:cNvSpPr/>
          <p:nvPr/>
        </p:nvSpPr>
        <p:spPr>
          <a:xfrm>
            <a:off x="683568" y="5187539"/>
            <a:ext cx="6912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altLang="nl-NL" dirty="0"/>
              <a:t>Antwoord: 80.000 ÷ 1.000 x 1,20 = € 96</a:t>
            </a:r>
          </a:p>
        </p:txBody>
      </p:sp>
    </p:spTree>
    <p:extLst>
      <p:ext uri="{BB962C8B-B14F-4D97-AF65-F5344CB8AC3E}">
        <p14:creationId xmlns:p14="http://schemas.microsoft.com/office/powerpoint/2010/main" val="24235228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 idx="4294967295"/>
          </p:nvPr>
        </p:nvSpPr>
        <p:spPr>
          <a:xfrm>
            <a:off x="493712" y="549275"/>
            <a:ext cx="8229600" cy="1143000"/>
          </a:xfrm>
        </p:spPr>
        <p:txBody>
          <a:bodyPr anchor="t"/>
          <a:lstStyle/>
          <a:p>
            <a:pPr eaLnBrk="1" hangingPunct="1"/>
            <a:r>
              <a:rPr lang="nl-NL" altLang="nl-NL" sz="3600" dirty="0">
                <a:solidFill>
                  <a:srgbClr val="54BDF2"/>
                </a:solidFill>
              </a:rPr>
              <a:t>Opgaven</a:t>
            </a:r>
          </a:p>
        </p:txBody>
      </p:sp>
      <p:sp>
        <p:nvSpPr>
          <p:cNvPr id="11268" name="Tekstvak 8"/>
          <p:cNvSpPr txBox="1">
            <a:spLocks noChangeArrowheads="1"/>
          </p:cNvSpPr>
          <p:nvPr/>
        </p:nvSpPr>
        <p:spPr bwMode="auto">
          <a:xfrm>
            <a:off x="807789" y="1844675"/>
            <a:ext cx="77057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nl-NL" sz="2800" dirty="0"/>
              <a:t>Opgaven bij tekst: 17, 19 t/m 21</a:t>
            </a:r>
          </a:p>
          <a:p>
            <a:pPr eaLnBrk="1" hangingPunct="1"/>
            <a:endParaRPr lang="nl-NL" altLang="nl-NL" sz="2800" dirty="0">
              <a:latin typeface="+mn-lt"/>
            </a:endParaRPr>
          </a:p>
        </p:txBody>
      </p:sp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nl-NL" altLang="nl-NL" sz="1000" dirty="0">
                <a:solidFill>
                  <a:srgbClr val="898989"/>
                </a:solidFill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542714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3343A8-B4DE-49F4-ADED-1C032340931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56A60D6-445E-4150-8F17-85801B0127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77220F-2366-42E5-A967-A8C5DBF1B5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7147</TotalTime>
  <Words>356</Words>
  <Application>Microsoft Office PowerPoint</Application>
  <PresentationFormat>Diavoorstelling (4:3)</PresentationFormat>
  <Paragraphs>44</Paragraphs>
  <Slides>8</Slides>
  <Notes>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Corbel</vt:lpstr>
      <vt:lpstr>Standaardontwerp</vt:lpstr>
      <vt:lpstr>§4.2 Woon je verzekerd?</vt:lpstr>
      <vt:lpstr>§4.2 Woon je verzekerd?</vt:lpstr>
      <vt:lpstr>Inboedelverzekering</vt:lpstr>
      <vt:lpstr>PowerPoint-presentatie</vt:lpstr>
      <vt:lpstr>Onderverzekerd</vt:lpstr>
      <vt:lpstr>Oververzekerd</vt:lpstr>
      <vt:lpstr>Premie berekenen</vt:lpstr>
      <vt:lpstr>Opgaven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rob van der feen</dc:creator>
  <cp:lastModifiedBy>laptop</cp:lastModifiedBy>
  <cp:revision>228</cp:revision>
  <dcterms:created xsi:type="dcterms:W3CDTF">2009-03-16T17:34:45Z</dcterms:created>
  <dcterms:modified xsi:type="dcterms:W3CDTF">2020-03-09T08:07:59Z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